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77"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4F2489-C235-4E49-AB9F-659E2BB846C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F2489-C235-4E49-AB9F-659E2BB846C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F2489-C235-4E49-AB9F-659E2BB846C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4F2489-C235-4E49-AB9F-659E2BB846C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4F2489-C235-4E49-AB9F-659E2BB846C7}"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4F2489-C235-4E49-AB9F-659E2BB846C7}"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4F2489-C235-4E49-AB9F-659E2BB846C7}" type="datetimeFigureOut">
              <a:rPr lang="en-US" smtClean="0"/>
              <a:pPr/>
              <a:t>5/22/2012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4F2489-C235-4E49-AB9F-659E2BB846C7}" type="datetimeFigureOut">
              <a:rPr lang="en-US" smtClean="0"/>
              <a:pPr/>
              <a:t>5/22/2012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4F2489-C235-4E49-AB9F-659E2BB846C7}" type="datetimeFigureOut">
              <a:rPr lang="en-US" smtClean="0"/>
              <a:pPr/>
              <a:t>5/22/2012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F2489-C235-4E49-AB9F-659E2BB846C7}"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4F2489-C235-4E49-AB9F-659E2BB846C7}"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9D8F3C-B555-4988-88CD-722C6595995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F2489-C235-4E49-AB9F-659E2BB846C7}" type="datetimeFigureOut">
              <a:rPr lang="en-US" smtClean="0"/>
              <a:pPr/>
              <a:t>5/22/2012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9D8F3C-B555-4988-88CD-722C6595995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gnsanddisplays.files.wordpress.com/2010/08/male-and-female-symbols.png"/>
          <p:cNvPicPr>
            <a:picLocks noChangeAspect="1" noChangeArrowheads="1"/>
          </p:cNvPicPr>
          <p:nvPr/>
        </p:nvPicPr>
        <p:blipFill>
          <a:blip r:embed="rId2" cstate="print"/>
          <a:srcRect/>
          <a:stretch>
            <a:fillRect/>
          </a:stretch>
        </p:blipFill>
        <p:spPr bwMode="auto">
          <a:xfrm>
            <a:off x="1447800" y="571500"/>
            <a:ext cx="6286500" cy="6286500"/>
          </a:xfrm>
          <a:prstGeom prst="rect">
            <a:avLst/>
          </a:prstGeom>
          <a:noFill/>
        </p:spPr>
      </p:pic>
      <p:sp>
        <p:nvSpPr>
          <p:cNvPr id="2" name="Title 1"/>
          <p:cNvSpPr>
            <a:spLocks noGrp="1"/>
          </p:cNvSpPr>
          <p:nvPr>
            <p:ph type="ctrTitle"/>
          </p:nvPr>
        </p:nvSpPr>
        <p:spPr/>
        <p:txBody>
          <a:bodyPr>
            <a:noAutofit/>
          </a:bodyPr>
          <a:lstStyle/>
          <a:p>
            <a:r>
              <a:rPr lang="en-US" sz="11500" b="1" dirty="0" smtClean="0">
                <a:solidFill>
                  <a:srgbClr val="FF0000"/>
                </a:solidFill>
                <a:latin typeface="Arial Black" pitchFamily="34" charset="0"/>
              </a:rPr>
              <a:t>Gender</a:t>
            </a:r>
            <a:endParaRPr lang="en-US" sz="11500" b="1" dirty="0">
              <a:solidFill>
                <a:srgbClr val="FF0000"/>
              </a:solidFill>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Stereotypes</a:t>
            </a:r>
            <a:endParaRPr lang="en-US" dirty="0"/>
          </a:p>
        </p:txBody>
      </p:sp>
      <p:pic>
        <p:nvPicPr>
          <p:cNvPr id="21506" name="Picture 2" descr="http://www.topyaps.com/wp-content/uploads/2010/09/fortune.png"/>
          <p:cNvPicPr>
            <a:picLocks noChangeAspect="1" noChangeArrowheads="1"/>
          </p:cNvPicPr>
          <p:nvPr/>
        </p:nvPicPr>
        <p:blipFill>
          <a:blip r:embed="rId2" cstate="print"/>
          <a:srcRect/>
          <a:stretch>
            <a:fillRect/>
          </a:stretch>
        </p:blipFill>
        <p:spPr bwMode="auto">
          <a:xfrm>
            <a:off x="762000" y="1295400"/>
            <a:ext cx="3733800" cy="4965300"/>
          </a:xfrm>
          <a:prstGeom prst="rect">
            <a:avLst/>
          </a:prstGeom>
          <a:noFill/>
        </p:spPr>
      </p:pic>
      <p:pic>
        <p:nvPicPr>
          <p:cNvPr id="21508" name="Picture 4" descr="http://www.theblaze.com/wp-content/uploads/2011/11/Barack-Obama-GQ.jpg"/>
          <p:cNvPicPr>
            <a:picLocks noChangeAspect="1" noChangeArrowheads="1"/>
          </p:cNvPicPr>
          <p:nvPr/>
        </p:nvPicPr>
        <p:blipFill>
          <a:blip r:embed="rId3" cstate="print"/>
          <a:srcRect/>
          <a:stretch>
            <a:fillRect/>
          </a:stretch>
        </p:blipFill>
        <p:spPr bwMode="auto">
          <a:xfrm>
            <a:off x="4648200" y="1371600"/>
            <a:ext cx="1461977" cy="2057400"/>
          </a:xfrm>
          <a:prstGeom prst="rect">
            <a:avLst/>
          </a:prstGeom>
          <a:noFill/>
        </p:spPr>
      </p:pic>
      <p:pic>
        <p:nvPicPr>
          <p:cNvPr id="21510" name="Picture 6" descr="http://media.onsugar.com/files/2010/12/50/3/346/3463885/7024e40b032bae36_ryangosling_gq_jan2011.jpg"/>
          <p:cNvPicPr>
            <a:picLocks noChangeAspect="1" noChangeArrowheads="1"/>
          </p:cNvPicPr>
          <p:nvPr/>
        </p:nvPicPr>
        <p:blipFill>
          <a:blip r:embed="rId4" cstate="print"/>
          <a:srcRect/>
          <a:stretch>
            <a:fillRect/>
          </a:stretch>
        </p:blipFill>
        <p:spPr bwMode="auto">
          <a:xfrm>
            <a:off x="6400800" y="1371600"/>
            <a:ext cx="1512795" cy="2057400"/>
          </a:xfrm>
          <a:prstGeom prst="rect">
            <a:avLst/>
          </a:prstGeom>
          <a:noFill/>
        </p:spPr>
      </p:pic>
      <p:pic>
        <p:nvPicPr>
          <p:cNvPr id="21512" name="Picture 8" descr="http://pics.livejournal.com/sant0/pic/0008cx54"/>
          <p:cNvPicPr>
            <a:picLocks noChangeAspect="1" noChangeArrowheads="1"/>
          </p:cNvPicPr>
          <p:nvPr/>
        </p:nvPicPr>
        <p:blipFill>
          <a:blip r:embed="rId5" cstate="print"/>
          <a:srcRect/>
          <a:stretch>
            <a:fillRect/>
          </a:stretch>
        </p:blipFill>
        <p:spPr bwMode="auto">
          <a:xfrm>
            <a:off x="6400800" y="3581400"/>
            <a:ext cx="1449082" cy="2057400"/>
          </a:xfrm>
          <a:prstGeom prst="rect">
            <a:avLst/>
          </a:prstGeom>
          <a:noFill/>
        </p:spPr>
      </p:pic>
      <p:pic>
        <p:nvPicPr>
          <p:cNvPr id="21514" name="Picture 10" descr="http://4.bp.blogspot.com/_pndzd_cYcns/TD4BY4hIbRI/AAAAAAAAKtA/fjd68WgPgz0/s1600/02-zach+galifianakis-gq-august-2010.jpg"/>
          <p:cNvPicPr>
            <a:picLocks noChangeAspect="1" noChangeArrowheads="1"/>
          </p:cNvPicPr>
          <p:nvPr/>
        </p:nvPicPr>
        <p:blipFill>
          <a:blip r:embed="rId6" cstate="print"/>
          <a:srcRect/>
          <a:stretch>
            <a:fillRect/>
          </a:stretch>
        </p:blipFill>
        <p:spPr bwMode="auto">
          <a:xfrm>
            <a:off x="4572000" y="3505200"/>
            <a:ext cx="1567873" cy="2133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normAutofit/>
          </a:bodyPr>
          <a:lstStyle/>
          <a:p>
            <a:r>
              <a:rPr lang="en-US" sz="5400" dirty="0" smtClean="0">
                <a:latin typeface="Freestyle Script" pitchFamily="66" charset="0"/>
              </a:rPr>
              <a:t>Problems for </a:t>
            </a:r>
            <a:r>
              <a:rPr lang="en-US" sz="5400" dirty="0" smtClean="0">
                <a:solidFill>
                  <a:srgbClr val="FF0000"/>
                </a:solidFill>
                <a:latin typeface="Freestyle Script" pitchFamily="66" charset="0"/>
              </a:rPr>
              <a:t>Ame</a:t>
            </a:r>
            <a:r>
              <a:rPr lang="en-US" sz="5400" dirty="0" smtClean="0">
                <a:solidFill>
                  <a:schemeClr val="bg1"/>
                </a:solidFill>
                <a:latin typeface="Freestyle Script" pitchFamily="66" charset="0"/>
              </a:rPr>
              <a:t>ri</a:t>
            </a:r>
            <a:r>
              <a:rPr lang="en-US" sz="5400" dirty="0" smtClean="0">
                <a:solidFill>
                  <a:schemeClr val="tx2">
                    <a:lumMod val="60000"/>
                    <a:lumOff val="40000"/>
                  </a:schemeClr>
                </a:solidFill>
                <a:latin typeface="Freestyle Script" pitchFamily="66" charset="0"/>
              </a:rPr>
              <a:t>can</a:t>
            </a:r>
            <a:r>
              <a:rPr lang="en-US" sz="5400" dirty="0" smtClean="0">
                <a:latin typeface="Freestyle Script" pitchFamily="66" charset="0"/>
              </a:rPr>
              <a:t> </a:t>
            </a:r>
            <a:r>
              <a:rPr lang="en-US" sz="5400" dirty="0">
                <a:latin typeface="Freestyle Script" pitchFamily="66" charset="0"/>
              </a:rPr>
              <a:t>K</a:t>
            </a:r>
            <a:r>
              <a:rPr lang="en-US" sz="5400" dirty="0" smtClean="0">
                <a:latin typeface="Freestyle Script" pitchFamily="66" charset="0"/>
              </a:rPr>
              <a:t>ids?</a:t>
            </a:r>
            <a:endParaRPr lang="en-US" sz="5400" dirty="0">
              <a:latin typeface="Freestyle Script" pitchFamily="66" charset="0"/>
            </a:endParaRPr>
          </a:p>
        </p:txBody>
      </p:sp>
      <p:sp>
        <p:nvSpPr>
          <p:cNvPr id="3" name="Content Placeholder 2"/>
          <p:cNvSpPr>
            <a:spLocks noGrp="1"/>
          </p:cNvSpPr>
          <p:nvPr>
            <p:ph idx="1"/>
          </p:nvPr>
        </p:nvSpPr>
        <p:spPr/>
        <p:txBody>
          <a:bodyPr>
            <a:normAutofit fontScale="92500" lnSpcReduction="20000"/>
          </a:bodyPr>
          <a:lstStyle/>
          <a:p>
            <a:pPr>
              <a:buNone/>
            </a:pPr>
            <a:r>
              <a:rPr lang="en-US" b="1" dirty="0" smtClean="0"/>
              <a:t>How are gender stereotypes problematic?</a:t>
            </a:r>
          </a:p>
          <a:p>
            <a:r>
              <a:rPr lang="en-US" dirty="0" smtClean="0"/>
              <a:t>“I’m not smart like Steve Jobs, therefore, I’m a failure.</a:t>
            </a:r>
          </a:p>
          <a:p>
            <a:r>
              <a:rPr lang="en-US" dirty="0" smtClean="0"/>
              <a:t>“I’m not pretty like Scarlett </a:t>
            </a:r>
            <a:r>
              <a:rPr lang="en-US" dirty="0" err="1" smtClean="0"/>
              <a:t>Johanson</a:t>
            </a:r>
            <a:r>
              <a:rPr lang="en-US" dirty="0" smtClean="0"/>
              <a:t>, therefore I’ll never get a date.”</a:t>
            </a:r>
          </a:p>
          <a:p>
            <a:r>
              <a:rPr lang="en-US" dirty="0" smtClean="0"/>
              <a:t>“I’m not as skinny as Taylor Swift… so I’m fat.”</a:t>
            </a:r>
          </a:p>
          <a:p>
            <a:r>
              <a:rPr lang="en-US" dirty="0" smtClean="0"/>
              <a:t>“I’m not ripped like Channing Tatum…so I’m a </a:t>
            </a:r>
            <a:r>
              <a:rPr lang="en-US" dirty="0" err="1" smtClean="0"/>
              <a:t>wuss</a:t>
            </a:r>
            <a:r>
              <a:rPr lang="en-US" dirty="0" smtClean="0"/>
              <a:t>”</a:t>
            </a:r>
          </a:p>
          <a:p>
            <a:pPr>
              <a:buNone/>
            </a:pPr>
            <a:r>
              <a:rPr lang="en-US" dirty="0" smtClean="0"/>
              <a:t>Creates false, negative beliefs about self.</a:t>
            </a:r>
          </a:p>
          <a:p>
            <a:pPr>
              <a:buNone/>
            </a:pPr>
            <a:r>
              <a:rPr lang="en-US" dirty="0" smtClean="0"/>
              <a:t>Gives kids reasons to bully… “You’re different”</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pic>
        <p:nvPicPr>
          <p:cNvPr id="32770" name="Picture 2" descr="http://kairisoosaar.files.wordpress.com/2010/02/morality.jpg"/>
          <p:cNvPicPr>
            <a:picLocks noChangeAspect="1" noChangeArrowheads="1"/>
          </p:cNvPicPr>
          <p:nvPr/>
        </p:nvPicPr>
        <p:blipFill>
          <a:blip r:embed="rId2" cstate="print"/>
          <a:srcRect/>
          <a:stretch>
            <a:fillRect/>
          </a:stretch>
        </p:blipFill>
        <p:spPr bwMode="auto">
          <a:xfrm>
            <a:off x="-10767" y="0"/>
            <a:ext cx="9154767"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Castellar" pitchFamily="18" charset="0"/>
              </a:rPr>
              <a:t>What is Morality?</a:t>
            </a:r>
            <a:endParaRPr lang="en-US" dirty="0">
              <a:latin typeface="Castellar" pitchFamily="18" charset="0"/>
            </a:endParaRPr>
          </a:p>
        </p:txBody>
      </p:sp>
      <p:sp>
        <p:nvSpPr>
          <p:cNvPr id="5" name="Content Placeholder 4"/>
          <p:cNvSpPr>
            <a:spLocks noGrp="1"/>
          </p:cNvSpPr>
          <p:nvPr>
            <p:ph idx="1"/>
          </p:nvPr>
        </p:nvSpPr>
        <p:spPr>
          <a:solidFill>
            <a:schemeClr val="bg2">
              <a:lumMod val="50000"/>
            </a:schemeClr>
          </a:solidFill>
        </p:spPr>
        <p:txBody>
          <a:bodyPr/>
          <a:lstStyle/>
          <a:p>
            <a:pPr>
              <a:buNone/>
            </a:pPr>
            <a:r>
              <a:rPr lang="en-US" b="1" dirty="0" err="1" smtClean="0"/>
              <a:t>mo·ral·i·ty</a:t>
            </a:r>
            <a:r>
              <a:rPr lang="en-US" dirty="0" smtClean="0"/>
              <a:t>/</a:t>
            </a:r>
            <a:r>
              <a:rPr lang="en-US" dirty="0" err="1" smtClean="0"/>
              <a:t>məralətē</a:t>
            </a:r>
            <a:r>
              <a:rPr lang="en-US" dirty="0"/>
              <a:t>/</a:t>
            </a:r>
          </a:p>
          <a:p>
            <a:endParaRPr lang="en-US" dirty="0" smtClean="0"/>
          </a:p>
          <a:p>
            <a:pPr>
              <a:buNone/>
            </a:pPr>
            <a:r>
              <a:rPr lang="en-US" dirty="0" smtClean="0"/>
              <a:t>Noun: Principles </a:t>
            </a:r>
            <a:r>
              <a:rPr lang="en-US" dirty="0"/>
              <a:t>concerning the distinction between right and wrong or good and bad behavior</a:t>
            </a:r>
            <a:r>
              <a:rPr lang="en-US" dirty="0" smtClean="0"/>
              <a:t>.</a:t>
            </a:r>
          </a:p>
          <a:p>
            <a:pPr>
              <a:buNone/>
            </a:pPr>
            <a:endParaRPr lang="en-US" dirty="0" smtClean="0"/>
          </a:p>
          <a:p>
            <a:pPr>
              <a:buNone/>
            </a:pPr>
            <a:r>
              <a:rPr lang="en-US" b="1" dirty="0" smtClean="0"/>
              <a:t>Moral Code:  </a:t>
            </a:r>
            <a:r>
              <a:rPr lang="en-US" dirty="0" smtClean="0"/>
              <a:t>A system of Morality</a:t>
            </a:r>
          </a:p>
          <a:p>
            <a:pPr lvl="1"/>
            <a:r>
              <a:rPr lang="en-US" dirty="0" smtClean="0"/>
              <a:t>Ex: The Golden Rule</a:t>
            </a:r>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stellar" pitchFamily="18" charset="0"/>
              </a:rPr>
              <a:t>Morality</a:t>
            </a:r>
            <a:endParaRPr lang="en-US" dirty="0">
              <a:latin typeface="Castellar" pitchFamily="18" charset="0"/>
            </a:endParaRPr>
          </a:p>
        </p:txBody>
      </p:sp>
      <p:sp>
        <p:nvSpPr>
          <p:cNvPr id="3" name="Content Placeholder 2"/>
          <p:cNvSpPr>
            <a:spLocks noGrp="1"/>
          </p:cNvSpPr>
          <p:nvPr>
            <p:ph idx="1"/>
          </p:nvPr>
        </p:nvSpPr>
        <p:spPr>
          <a:solidFill>
            <a:schemeClr val="accent1">
              <a:lumMod val="60000"/>
              <a:lumOff val="40000"/>
            </a:schemeClr>
          </a:solidFill>
        </p:spPr>
        <p:txBody>
          <a:bodyPr>
            <a:normAutofit/>
          </a:bodyPr>
          <a:lstStyle/>
          <a:p>
            <a:r>
              <a:rPr lang="en-US" dirty="0"/>
              <a:t>Morality describes the principles that govern </a:t>
            </a:r>
            <a:r>
              <a:rPr lang="en-US" dirty="0" smtClean="0"/>
              <a:t> </a:t>
            </a:r>
            <a:r>
              <a:rPr lang="en-US" dirty="0"/>
              <a:t>behavior. </a:t>
            </a:r>
            <a:endParaRPr lang="en-US" dirty="0" smtClean="0"/>
          </a:p>
          <a:p>
            <a:r>
              <a:rPr lang="en-US" dirty="0" smtClean="0"/>
              <a:t>Without </a:t>
            </a:r>
            <a:r>
              <a:rPr lang="en-US" dirty="0"/>
              <a:t>these principles </a:t>
            </a:r>
            <a:r>
              <a:rPr lang="en-US" dirty="0" smtClean="0"/>
              <a:t>societies </a:t>
            </a:r>
            <a:r>
              <a:rPr lang="en-US" dirty="0"/>
              <a:t>cannot </a:t>
            </a:r>
            <a:r>
              <a:rPr lang="en-US" dirty="0" smtClean="0"/>
              <a:t>survive</a:t>
            </a:r>
          </a:p>
          <a:p>
            <a:r>
              <a:rPr lang="en-US" dirty="0" smtClean="0"/>
              <a:t>In </a:t>
            </a:r>
            <a:r>
              <a:rPr lang="en-US" dirty="0"/>
              <a:t>today's world, morality is </a:t>
            </a:r>
            <a:r>
              <a:rPr lang="en-US" dirty="0" smtClean="0"/>
              <a:t>frequently linked to religion, but everyone </a:t>
            </a:r>
            <a:r>
              <a:rPr lang="en-US" dirty="0"/>
              <a:t>adheres to a moral doctrine of some kind.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stellar" pitchFamily="18" charset="0"/>
              </a:rPr>
              <a:t>Why do we need it?</a:t>
            </a:r>
            <a:endParaRPr lang="en-US" dirty="0">
              <a:latin typeface="Castellar" pitchFamily="18" charset="0"/>
            </a:endParaRPr>
          </a:p>
        </p:txBody>
      </p:sp>
      <p:sp>
        <p:nvSpPr>
          <p:cNvPr id="3" name="Content Placeholder 2"/>
          <p:cNvSpPr>
            <a:spLocks noGrp="1"/>
          </p:cNvSpPr>
          <p:nvPr>
            <p:ph idx="1"/>
          </p:nvPr>
        </p:nvSpPr>
        <p:spPr>
          <a:solidFill>
            <a:schemeClr val="accent3">
              <a:lumMod val="60000"/>
              <a:lumOff val="40000"/>
            </a:schemeClr>
          </a:solidFill>
        </p:spPr>
        <p:txBody>
          <a:bodyPr>
            <a:normAutofit/>
          </a:bodyPr>
          <a:lstStyle/>
          <a:p>
            <a:r>
              <a:rPr lang="en-US" dirty="0"/>
              <a:t>Morality </a:t>
            </a:r>
            <a:r>
              <a:rPr lang="en-US" dirty="0" smtClean="0"/>
              <a:t>is important </a:t>
            </a:r>
            <a:r>
              <a:rPr lang="en-US" dirty="0"/>
              <a:t>on three levels. </a:t>
            </a:r>
            <a:endParaRPr lang="en-US" dirty="0" smtClean="0"/>
          </a:p>
          <a:p>
            <a:r>
              <a:rPr lang="en-US" dirty="0" smtClean="0"/>
              <a:t>C.S</a:t>
            </a:r>
            <a:r>
              <a:rPr lang="en-US" dirty="0"/>
              <a:t>. Lewis defines them as: </a:t>
            </a:r>
            <a:endParaRPr lang="en-US" dirty="0" smtClean="0"/>
          </a:p>
          <a:p>
            <a:pPr marL="514350" indent="-514350">
              <a:buAutoNum type="arabicParenBoth"/>
            </a:pPr>
            <a:r>
              <a:rPr lang="en-US" dirty="0" smtClean="0"/>
              <a:t>to </a:t>
            </a:r>
            <a:r>
              <a:rPr lang="en-US" dirty="0"/>
              <a:t>ensure fair play and harmony between individuals; </a:t>
            </a:r>
            <a:endParaRPr lang="en-US" dirty="0" smtClean="0"/>
          </a:p>
          <a:p>
            <a:pPr marL="514350" indent="-514350">
              <a:buAutoNum type="arabicParenBoth"/>
            </a:pPr>
            <a:r>
              <a:rPr lang="en-US" dirty="0" smtClean="0"/>
              <a:t>to </a:t>
            </a:r>
            <a:r>
              <a:rPr lang="en-US" dirty="0"/>
              <a:t>help make us good people in order to have a </a:t>
            </a:r>
            <a:r>
              <a:rPr lang="en-US" b="1" dirty="0"/>
              <a:t>good society</a:t>
            </a:r>
            <a:r>
              <a:rPr lang="en-US" dirty="0"/>
              <a:t>; and </a:t>
            </a:r>
            <a:endParaRPr lang="en-US" dirty="0" smtClean="0"/>
          </a:p>
          <a:p>
            <a:pPr marL="514350" indent="-514350">
              <a:buAutoNum type="arabicParenBoth"/>
            </a:pPr>
            <a:r>
              <a:rPr lang="en-US" dirty="0" smtClean="0"/>
              <a:t>to </a:t>
            </a:r>
            <a:r>
              <a:rPr lang="en-US" dirty="0"/>
              <a:t>keep us in a good relationship with the power that created us.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stellar" pitchFamily="18" charset="0"/>
              </a:rPr>
              <a:t>Let’s Reflect on our own Morals…</a:t>
            </a:r>
            <a:endParaRPr lang="en-US" dirty="0">
              <a:latin typeface="Castellar" pitchFamily="18" charset="0"/>
            </a:endParaRPr>
          </a:p>
        </p:txBody>
      </p:sp>
      <p:sp>
        <p:nvSpPr>
          <p:cNvPr id="3" name="Content Placeholder 2"/>
          <p:cNvSpPr>
            <a:spLocks noGrp="1"/>
          </p:cNvSpPr>
          <p:nvPr>
            <p:ph idx="1"/>
          </p:nvPr>
        </p:nvSpPr>
        <p:spPr>
          <a:solidFill>
            <a:schemeClr val="accent5">
              <a:lumMod val="60000"/>
              <a:lumOff val="40000"/>
            </a:schemeClr>
          </a:solidFill>
        </p:spPr>
        <p:txBody>
          <a:bodyPr>
            <a:normAutofit lnSpcReduction="10000"/>
          </a:bodyPr>
          <a:lstStyle/>
          <a:p>
            <a:r>
              <a:rPr lang="en-US" dirty="0" smtClean="0"/>
              <a:t>Morality is an </a:t>
            </a:r>
            <a:r>
              <a:rPr lang="en-US" b="1" dirty="0" smtClean="0"/>
              <a:t>ambiguous</a:t>
            </a:r>
            <a:r>
              <a:rPr lang="en-US" dirty="0" smtClean="0"/>
              <a:t> and often immensely difficult thing to wrap our heads around.</a:t>
            </a:r>
          </a:p>
          <a:p>
            <a:r>
              <a:rPr lang="en-US" dirty="0" smtClean="0"/>
              <a:t>More often than not, we recognize a kind of </a:t>
            </a:r>
            <a:r>
              <a:rPr lang="en-US" b="1" dirty="0" smtClean="0"/>
              <a:t>“Moral Ambiguity” </a:t>
            </a:r>
            <a:r>
              <a:rPr lang="en-US" dirty="0" smtClean="0"/>
              <a:t>common to the human experience.</a:t>
            </a:r>
          </a:p>
          <a:p>
            <a:pPr lvl="1"/>
            <a:r>
              <a:rPr lang="en-US" dirty="0" smtClean="0"/>
              <a:t>a </a:t>
            </a:r>
            <a:r>
              <a:rPr lang="en-US" dirty="0"/>
              <a:t>complex situation that will often involve an apparent mental conflict between moral imperatives, in which to obey one would result in transgressing another</a:t>
            </a:r>
            <a:endParaRPr lang="en-US" dirty="0" smtClean="0"/>
          </a:p>
          <a:p>
            <a:endParaRPr lang="en-US" dirty="0" smtClean="0"/>
          </a:p>
          <a:p>
            <a:pPr lvl="1"/>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astellar" pitchFamily="18" charset="0"/>
              </a:rPr>
              <a:t>Let’s Reflect on our own Morals…</a:t>
            </a:r>
            <a:endParaRPr lang="en-US" dirty="0">
              <a:latin typeface="Castellar" pitchFamily="18" charset="0"/>
            </a:endParaRPr>
          </a:p>
        </p:txBody>
      </p:sp>
      <p:sp>
        <p:nvSpPr>
          <p:cNvPr id="3" name="Content Placeholder 2"/>
          <p:cNvSpPr>
            <a:spLocks noGrp="1"/>
          </p:cNvSpPr>
          <p:nvPr>
            <p:ph idx="1"/>
          </p:nvPr>
        </p:nvSpPr>
        <p:spPr>
          <a:solidFill>
            <a:schemeClr val="accent6">
              <a:lumMod val="60000"/>
              <a:lumOff val="40000"/>
            </a:schemeClr>
          </a:solidFill>
        </p:spPr>
        <p:txBody>
          <a:bodyPr/>
          <a:lstStyle/>
          <a:p>
            <a:r>
              <a:rPr lang="en-US" b="1" dirty="0" smtClean="0"/>
              <a:t>PLEASE NOTE:</a:t>
            </a:r>
          </a:p>
          <a:p>
            <a:pPr lvl="1"/>
            <a:r>
              <a:rPr lang="en-US" dirty="0" smtClean="0"/>
              <a:t>Indecision in the face of moral ambiguity does not make you immoral. </a:t>
            </a:r>
          </a:p>
          <a:p>
            <a:pPr lvl="1"/>
            <a:r>
              <a:rPr lang="en-US" dirty="0" smtClean="0"/>
              <a:t>It makes you </a:t>
            </a:r>
            <a:r>
              <a:rPr lang="en-US" b="1" i="1" dirty="0" smtClean="0"/>
              <a:t>human</a:t>
            </a:r>
            <a:r>
              <a:rPr lang="en-US" dirty="0" smtClean="0"/>
              <a:t>. </a:t>
            </a:r>
          </a:p>
          <a:p>
            <a:pPr lvl="1"/>
            <a:r>
              <a:rPr lang="en-US" dirty="0" smtClean="0"/>
              <a:t>We all struggle from time to time. Moral absolutes are convenient, but seldom seen in our lives.</a:t>
            </a:r>
          </a:p>
          <a:p>
            <a:pPr lvl="1">
              <a:buNone/>
            </a:pPr>
            <a:endParaRPr lang="en-US" dirty="0" smtClean="0"/>
          </a:p>
          <a:p>
            <a:r>
              <a:rPr lang="en-US" dirty="0" smtClean="0"/>
              <a:t>What would you do if….</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solidFill>
            <a:schemeClr val="accent4">
              <a:lumMod val="40000"/>
              <a:lumOff val="60000"/>
            </a:schemeClr>
          </a:solidFill>
        </p:spPr>
        <p:txBody>
          <a:bodyPr>
            <a:normAutofit/>
          </a:bodyPr>
          <a:lstStyle/>
          <a:p>
            <a:pPr marL="514350" indent="-514350">
              <a:buFont typeface="+mj-lt"/>
              <a:buAutoNum type="arabicPeriod"/>
            </a:pPr>
            <a:r>
              <a:rPr lang="en-US" dirty="0"/>
              <a:t>You pass someone in the street who is in severe need and you are able to help them at little cost to yourself. </a:t>
            </a:r>
            <a:r>
              <a:rPr lang="en-US" dirty="0" smtClean="0"/>
              <a:t>Do you help?</a:t>
            </a:r>
          </a:p>
          <a:p>
            <a:pPr marL="514350" indent="-514350">
              <a:buNone/>
            </a:pPr>
            <a:endParaRPr lang="en-US" dirty="0"/>
          </a:p>
          <a:p>
            <a:pPr marL="514350" indent="-514350">
              <a:buNone/>
            </a:pPr>
            <a:endParaRPr lang="en-US" dirty="0" smtClean="0"/>
          </a:p>
          <a:p>
            <a:pPr marL="514350" indent="-514350">
              <a:buFont typeface="+mj-lt"/>
              <a:buAutoNum type="arabicPeriod"/>
            </a:pPr>
            <a:endParaRPr lang="en-US" dirty="0"/>
          </a:p>
          <a:p>
            <a:pPr marL="514350" indent="-514350">
              <a:buNone/>
            </a:pPr>
            <a:r>
              <a:rPr lang="en-US" dirty="0" smtClean="0"/>
              <a:t>					</a:t>
            </a:r>
            <a:r>
              <a:rPr lang="en-US" b="1" i="1" dirty="0" smtClean="0"/>
              <a:t>….Not too tricky, here.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chemeClr val="accent2">
              <a:lumMod val="60000"/>
              <a:lumOff val="40000"/>
            </a:schemeClr>
          </a:solidFill>
        </p:spPr>
        <p:txBody>
          <a:bodyPr/>
          <a:lstStyle/>
          <a:p>
            <a:pPr>
              <a:buNone/>
            </a:pPr>
            <a:r>
              <a:rPr lang="en-US" dirty="0" smtClean="0"/>
              <a:t>2. You have a brother. You know that someone has been seriously injured as a result of criminal activity undertaken by him. You live in a country where the police and legal system are generally trustworthy. Do you inform them of your brother's crime?</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6000" dirty="0" smtClean="0">
                <a:latin typeface="Freestyle Script" pitchFamily="66" charset="0"/>
              </a:rPr>
              <a:t>Complete this sentence…</a:t>
            </a:r>
            <a:endParaRPr lang="en-US" sz="6000" dirty="0">
              <a:latin typeface="Freestyle Script" pitchFamily="66" charset="0"/>
            </a:endParaRPr>
          </a:p>
        </p:txBody>
      </p:sp>
      <p:sp>
        <p:nvSpPr>
          <p:cNvPr id="3" name="Content Placeholder 2"/>
          <p:cNvSpPr>
            <a:spLocks noGrp="1"/>
          </p:cNvSpPr>
          <p:nvPr>
            <p:ph idx="1"/>
          </p:nvPr>
        </p:nvSpPr>
        <p:spPr/>
        <p:txBody>
          <a:bodyPr>
            <a:normAutofit lnSpcReduction="10000"/>
          </a:bodyPr>
          <a:lstStyle/>
          <a:p>
            <a:pPr>
              <a:buNone/>
            </a:pPr>
            <a:r>
              <a:rPr lang="en-US" dirty="0"/>
              <a:t>A positive aspect of being </a:t>
            </a:r>
            <a:r>
              <a:rPr lang="en-US" b="1" dirty="0">
                <a:solidFill>
                  <a:srgbClr val="FF0066"/>
                </a:solidFill>
              </a:rPr>
              <a:t>female </a:t>
            </a:r>
            <a:r>
              <a:rPr lang="en-US" dirty="0"/>
              <a:t>is ...</a:t>
            </a:r>
          </a:p>
          <a:p>
            <a:pPr>
              <a:buNone/>
            </a:pPr>
            <a:r>
              <a:rPr lang="en-US" dirty="0"/>
              <a:t>A positive aspect of being </a:t>
            </a:r>
            <a:r>
              <a:rPr lang="en-US" b="1" dirty="0">
                <a:solidFill>
                  <a:srgbClr val="00B0F0"/>
                </a:solidFill>
              </a:rPr>
              <a:t>male</a:t>
            </a:r>
            <a:r>
              <a:rPr lang="en-US" dirty="0"/>
              <a:t> is ...</a:t>
            </a:r>
          </a:p>
          <a:p>
            <a:pPr>
              <a:buNone/>
            </a:pPr>
            <a:r>
              <a:rPr lang="en-US" dirty="0"/>
              <a:t>A negative aspect of being </a:t>
            </a:r>
            <a:r>
              <a:rPr lang="en-US" b="1" dirty="0">
                <a:solidFill>
                  <a:srgbClr val="FF0066"/>
                </a:solidFill>
              </a:rPr>
              <a:t>female</a:t>
            </a:r>
            <a:r>
              <a:rPr lang="en-US" dirty="0"/>
              <a:t> is ...</a:t>
            </a:r>
          </a:p>
          <a:p>
            <a:pPr>
              <a:buNone/>
            </a:pPr>
            <a:r>
              <a:rPr lang="en-US" dirty="0"/>
              <a:t>A negative aspect of being </a:t>
            </a:r>
            <a:r>
              <a:rPr lang="en-US" b="1" dirty="0">
                <a:solidFill>
                  <a:srgbClr val="00B0F0"/>
                </a:solidFill>
              </a:rPr>
              <a:t>male </a:t>
            </a:r>
            <a:r>
              <a:rPr lang="en-US" dirty="0"/>
              <a:t>is ...</a:t>
            </a:r>
          </a:p>
          <a:p>
            <a:pPr>
              <a:buNone/>
            </a:pPr>
            <a:r>
              <a:rPr lang="en-US" b="1" dirty="0">
                <a:solidFill>
                  <a:srgbClr val="FF0066"/>
                </a:solidFill>
              </a:rPr>
              <a:t>Females</a:t>
            </a:r>
            <a:r>
              <a:rPr lang="en-US" dirty="0"/>
              <a:t> are rewarded for being ...</a:t>
            </a:r>
          </a:p>
          <a:p>
            <a:pPr>
              <a:buNone/>
            </a:pPr>
            <a:r>
              <a:rPr lang="en-US" b="1" dirty="0">
                <a:solidFill>
                  <a:srgbClr val="00B0F0"/>
                </a:solidFill>
              </a:rPr>
              <a:t>Males</a:t>
            </a:r>
            <a:r>
              <a:rPr lang="en-US" dirty="0"/>
              <a:t> are rewarded for being ...</a:t>
            </a:r>
          </a:p>
          <a:p>
            <a:pPr>
              <a:buNone/>
            </a:pPr>
            <a:r>
              <a:rPr lang="en-US" b="1" dirty="0">
                <a:solidFill>
                  <a:srgbClr val="FF0066"/>
                </a:solidFill>
              </a:rPr>
              <a:t>Females</a:t>
            </a:r>
            <a:r>
              <a:rPr lang="en-US" dirty="0"/>
              <a:t> are disadvantaged because of ...</a:t>
            </a:r>
          </a:p>
          <a:p>
            <a:pPr>
              <a:buNone/>
            </a:pPr>
            <a:r>
              <a:rPr lang="en-US" b="1" dirty="0">
                <a:solidFill>
                  <a:srgbClr val="00B0F0"/>
                </a:solidFill>
              </a:rPr>
              <a:t>Males</a:t>
            </a:r>
            <a:r>
              <a:rPr lang="en-US" dirty="0"/>
              <a:t> are disadvantaged because of </a:t>
            </a:r>
            <a:r>
              <a:rPr lang="en-US" dirty="0" smtClean="0"/>
              <a:t>…</a:t>
            </a:r>
            <a:endParaRPr lang="en-US" dirty="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chemeClr val="accent3">
              <a:lumMod val="40000"/>
              <a:lumOff val="60000"/>
            </a:schemeClr>
          </a:solidFill>
        </p:spPr>
        <p:txBody>
          <a:bodyPr>
            <a:normAutofit fontScale="92500" lnSpcReduction="10000"/>
          </a:bodyPr>
          <a:lstStyle/>
          <a:p>
            <a:pPr>
              <a:buNone/>
            </a:pPr>
            <a:r>
              <a:rPr lang="en-US" dirty="0" smtClean="0"/>
              <a:t>3. </a:t>
            </a:r>
            <a:r>
              <a:rPr lang="en-US" dirty="0"/>
              <a:t>You are able to help some people, but </a:t>
            </a:r>
            <a:r>
              <a:rPr lang="en-US" dirty="0" smtClean="0"/>
              <a:t>you </a:t>
            </a:r>
            <a:r>
              <a:rPr lang="en-US" dirty="0"/>
              <a:t>can only do so by harming other people. The number of people harmed will always be 10 </a:t>
            </a:r>
            <a:r>
              <a:rPr lang="en-US" dirty="0" smtClean="0"/>
              <a:t>% of </a:t>
            </a:r>
            <a:r>
              <a:rPr lang="en-US" dirty="0"/>
              <a:t>those helped. When considering whether it is morally justified to help does the actual number of people involved make any difference? </a:t>
            </a:r>
            <a:endParaRPr lang="en-US" dirty="0" smtClean="0"/>
          </a:p>
          <a:p>
            <a:pPr>
              <a:buNone/>
            </a:pPr>
            <a:r>
              <a:rPr lang="en-US" dirty="0"/>
              <a:t>	</a:t>
            </a:r>
            <a:r>
              <a:rPr lang="en-US" dirty="0" smtClean="0"/>
              <a:t>	For </a:t>
            </a:r>
            <a:r>
              <a:rPr lang="en-US" dirty="0"/>
              <a:t>example, does it make a difference if you are helping ten people by harming one person rather than helping 100,000 people by harming 10,000 people?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chemeClr val="accent5">
              <a:lumMod val="40000"/>
              <a:lumOff val="60000"/>
            </a:schemeClr>
          </a:solidFill>
        </p:spPr>
        <p:txBody>
          <a:bodyPr/>
          <a:lstStyle/>
          <a:p>
            <a:pPr>
              <a:buNone/>
            </a:pPr>
            <a:r>
              <a:rPr lang="en-US" dirty="0" smtClean="0"/>
              <a:t>5. </a:t>
            </a:r>
            <a:r>
              <a:rPr lang="en-US" dirty="0"/>
              <a:t>You own an unoccupied property. You are contacted by a refugee group which desperately needs somewhere to house a person seeking asylum who is being unjustly persecuted in a foreign country. Your anonymity is assured. You have every reason to believe that no harm will come to your property. Are you morally obliged to allow them to use your property?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rgbClr val="FFFF66"/>
          </a:solidFill>
        </p:spPr>
        <p:txBody>
          <a:bodyPr/>
          <a:lstStyle/>
          <a:p>
            <a:pPr>
              <a:buNone/>
            </a:pPr>
            <a:r>
              <a:rPr lang="en-US" dirty="0" smtClean="0"/>
              <a:t>6. </a:t>
            </a:r>
            <a:r>
              <a:rPr lang="en-US" dirty="0"/>
              <a:t>You can save the lives of ten innocent people by killing one other innocent person. Are you morally obliged to do so?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lovespeaks.net/images/gender-symbols-male-female-signs11.jpg"/>
          <p:cNvPicPr>
            <a:picLocks noChangeAspect="1" noChangeArrowheads="1"/>
          </p:cNvPicPr>
          <p:nvPr/>
        </p:nvPicPr>
        <p:blipFill>
          <a:blip r:embed="rId2" cstate="print"/>
          <a:srcRect/>
          <a:stretch>
            <a:fillRect/>
          </a:stretch>
        </p:blipFill>
        <p:spPr bwMode="auto">
          <a:xfrm>
            <a:off x="4793582" y="1371600"/>
            <a:ext cx="4211052" cy="4876800"/>
          </a:xfrm>
          <a:prstGeom prst="rect">
            <a:avLst/>
          </a:prstGeom>
          <a:noFill/>
        </p:spPr>
      </p:pic>
      <p:sp>
        <p:nvSpPr>
          <p:cNvPr id="2" name="Title 1"/>
          <p:cNvSpPr>
            <a:spLocks noGrp="1"/>
          </p:cNvSpPr>
          <p:nvPr>
            <p:ph type="title"/>
          </p:nvPr>
        </p:nvSpPr>
        <p:spPr/>
        <p:txBody>
          <a:bodyPr>
            <a:normAutofit/>
          </a:bodyPr>
          <a:lstStyle/>
          <a:p>
            <a:pPr algn="l"/>
            <a:r>
              <a:rPr lang="en-US" sz="6000" dirty="0" smtClean="0">
                <a:latin typeface="Freestyle Script" pitchFamily="66" charset="0"/>
              </a:rPr>
              <a:t>What is Gender?</a:t>
            </a:r>
            <a:endParaRPr lang="en-US" sz="6000" dirty="0">
              <a:latin typeface="Freestyle Script" pitchFamily="66" charset="0"/>
            </a:endParaRPr>
          </a:p>
        </p:txBody>
      </p:sp>
      <p:sp>
        <p:nvSpPr>
          <p:cNvPr id="3" name="Content Placeholder 2"/>
          <p:cNvSpPr>
            <a:spLocks noGrp="1"/>
          </p:cNvSpPr>
          <p:nvPr>
            <p:ph idx="1"/>
          </p:nvPr>
        </p:nvSpPr>
        <p:spPr>
          <a:xfrm>
            <a:off x="228600" y="1371600"/>
            <a:ext cx="8001000" cy="5257800"/>
          </a:xfrm>
        </p:spPr>
        <p:txBody>
          <a:bodyPr>
            <a:normAutofit/>
          </a:bodyPr>
          <a:lstStyle/>
          <a:p>
            <a:r>
              <a:rPr lang="en-US" dirty="0" smtClean="0"/>
              <a:t>The behavioral and psychological </a:t>
            </a:r>
            <a:r>
              <a:rPr lang="en-US" b="1" dirty="0" smtClean="0"/>
              <a:t>traits</a:t>
            </a:r>
            <a:r>
              <a:rPr lang="en-US" dirty="0" smtClean="0"/>
              <a:t> considered appropriate for males and females</a:t>
            </a:r>
          </a:p>
          <a:p>
            <a:pPr lvl="1"/>
            <a:r>
              <a:rPr lang="en-US" sz="3200" b="1" dirty="0" smtClean="0"/>
              <a:t>Examples?</a:t>
            </a:r>
          </a:p>
          <a:p>
            <a:pPr>
              <a:buNone/>
            </a:pPr>
            <a:endParaRPr lang="en-US" sz="3600" dirty="0" smtClean="0"/>
          </a:p>
          <a:p>
            <a:pPr>
              <a:buNone/>
            </a:pPr>
            <a:endParaRPr lang="en-US" sz="3600" dirty="0"/>
          </a:p>
          <a:p>
            <a:pPr>
              <a:buNone/>
            </a:pPr>
            <a:r>
              <a:rPr lang="en-US" sz="3600" dirty="0" smtClean="0"/>
              <a:t>Gender roles:</a:t>
            </a:r>
          </a:p>
          <a:p>
            <a:pPr lvl="1"/>
            <a:r>
              <a:rPr lang="en-US" dirty="0" smtClean="0"/>
              <a:t>The specific behaviors and attitudes that a society establishes for men and women.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reestyle Script" pitchFamily="66" charset="0"/>
              </a:rPr>
              <a:t>How do we learn our roles?</a:t>
            </a:r>
            <a:endParaRPr lang="en-US" sz="6000" dirty="0">
              <a:latin typeface="Freestyle Script" pitchFamily="66" charset="0"/>
            </a:endParaRPr>
          </a:p>
        </p:txBody>
      </p:sp>
      <p:sp>
        <p:nvSpPr>
          <p:cNvPr id="3" name="Content Placeholder 2"/>
          <p:cNvSpPr>
            <a:spLocks noGrp="1"/>
          </p:cNvSpPr>
          <p:nvPr>
            <p:ph idx="1"/>
          </p:nvPr>
        </p:nvSpPr>
        <p:spPr/>
        <p:txBody>
          <a:bodyPr/>
          <a:lstStyle/>
          <a:p>
            <a:r>
              <a:rPr lang="en-US" dirty="0" smtClean="0"/>
              <a:t>Socialization!</a:t>
            </a:r>
          </a:p>
          <a:p>
            <a:pPr lvl="1"/>
            <a:r>
              <a:rPr lang="en-US" dirty="0" smtClean="0"/>
              <a:t>Especially when we are young….</a:t>
            </a:r>
            <a:endParaRPr lang="en-US" dirty="0"/>
          </a:p>
        </p:txBody>
      </p:sp>
      <p:pic>
        <p:nvPicPr>
          <p:cNvPr id="16386" name="Picture 2" descr="http://ricksblog.biz/wp-content/uploads/2010/05/barbie-large.jpg"/>
          <p:cNvPicPr>
            <a:picLocks noChangeAspect="1" noChangeArrowheads="1"/>
          </p:cNvPicPr>
          <p:nvPr/>
        </p:nvPicPr>
        <p:blipFill>
          <a:blip r:embed="rId2" cstate="print"/>
          <a:srcRect/>
          <a:stretch>
            <a:fillRect/>
          </a:stretch>
        </p:blipFill>
        <p:spPr bwMode="auto">
          <a:xfrm>
            <a:off x="533400" y="2743199"/>
            <a:ext cx="3086100" cy="4114801"/>
          </a:xfrm>
          <a:prstGeom prst="rect">
            <a:avLst/>
          </a:prstGeom>
          <a:noFill/>
        </p:spPr>
      </p:pic>
      <p:pic>
        <p:nvPicPr>
          <p:cNvPr id="16388" name="Picture 4" descr="http://thesportshernia.typepad.com/blog/images/2007/09/04/gramaticalandsfearedmaddencover.jpg"/>
          <p:cNvPicPr>
            <a:picLocks noChangeAspect="1" noChangeArrowheads="1"/>
          </p:cNvPicPr>
          <p:nvPr/>
        </p:nvPicPr>
        <p:blipFill>
          <a:blip r:embed="rId3" cstate="print"/>
          <a:srcRect/>
          <a:stretch>
            <a:fillRect/>
          </a:stretch>
        </p:blipFill>
        <p:spPr bwMode="auto">
          <a:xfrm>
            <a:off x="5867400" y="2725475"/>
            <a:ext cx="2857500" cy="4132525"/>
          </a:xfrm>
          <a:prstGeom prst="rect">
            <a:avLst/>
          </a:prstGeom>
          <a:noFill/>
        </p:spPr>
      </p:pic>
      <p:sp>
        <p:nvSpPr>
          <p:cNvPr id="6" name="TextBox 5"/>
          <p:cNvSpPr txBox="1"/>
          <p:nvPr/>
        </p:nvSpPr>
        <p:spPr>
          <a:xfrm>
            <a:off x="3048000" y="3276600"/>
            <a:ext cx="2438400" cy="1200329"/>
          </a:xfrm>
          <a:prstGeom prst="rect">
            <a:avLst/>
          </a:prstGeom>
          <a:noFill/>
        </p:spPr>
        <p:txBody>
          <a:bodyPr wrap="square" rtlCol="0">
            <a:spAutoFit/>
          </a:bodyPr>
          <a:lstStyle/>
          <a:p>
            <a:pPr algn="ctr"/>
            <a:r>
              <a:rPr lang="en-US" sz="2400" dirty="0" smtClean="0"/>
              <a:t>Which did Santa bring </a:t>
            </a:r>
            <a:r>
              <a:rPr lang="en-US" sz="2400" b="1" dirty="0" smtClean="0"/>
              <a:t>YOU</a:t>
            </a:r>
            <a:r>
              <a:rPr lang="en-US" sz="2400" dirty="0" smtClean="0"/>
              <a:t> for Christmas?</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us.123rf.com/400wm/400/400/grgroup/grgroup1110/grgroup111000214/10768203-girl-cartoon-with-pink-dress-isolated--vector.jpg"/>
          <p:cNvPicPr>
            <a:picLocks noChangeAspect="1" noChangeArrowheads="1"/>
          </p:cNvPicPr>
          <p:nvPr/>
        </p:nvPicPr>
        <p:blipFill>
          <a:blip r:embed="rId2" cstate="print"/>
          <a:srcRect/>
          <a:stretch>
            <a:fillRect/>
          </a:stretch>
        </p:blipFill>
        <p:spPr bwMode="auto">
          <a:xfrm>
            <a:off x="7086600" y="1524000"/>
            <a:ext cx="1920240" cy="3623094"/>
          </a:xfrm>
          <a:prstGeom prst="rect">
            <a:avLst/>
          </a:prstGeom>
          <a:noFill/>
        </p:spPr>
      </p:pic>
      <p:sp>
        <p:nvSpPr>
          <p:cNvPr id="2" name="Title 1"/>
          <p:cNvSpPr>
            <a:spLocks noGrp="1"/>
          </p:cNvSpPr>
          <p:nvPr>
            <p:ph type="title"/>
          </p:nvPr>
        </p:nvSpPr>
        <p:spPr>
          <a:xfrm>
            <a:off x="0" y="0"/>
            <a:ext cx="8229600" cy="685800"/>
          </a:xfrm>
        </p:spPr>
        <p:txBody>
          <a:bodyPr>
            <a:normAutofit fontScale="90000"/>
          </a:bodyPr>
          <a:lstStyle/>
          <a:p>
            <a:pPr algn="l"/>
            <a:r>
              <a:rPr lang="en-US" dirty="0" smtClean="0"/>
              <a:t>Ever heard this little ditty?</a:t>
            </a:r>
            <a:endParaRPr lang="en-US" dirty="0"/>
          </a:p>
        </p:txBody>
      </p:sp>
      <p:sp>
        <p:nvSpPr>
          <p:cNvPr id="3" name="Content Placeholder 2"/>
          <p:cNvSpPr>
            <a:spLocks noGrp="1"/>
          </p:cNvSpPr>
          <p:nvPr>
            <p:ph idx="1"/>
          </p:nvPr>
        </p:nvSpPr>
        <p:spPr>
          <a:xfrm>
            <a:off x="457200" y="838200"/>
            <a:ext cx="8229600" cy="6019800"/>
          </a:xfrm>
        </p:spPr>
        <p:txBody>
          <a:bodyPr>
            <a:normAutofit fontScale="92500" lnSpcReduction="10000"/>
          </a:bodyPr>
          <a:lstStyle/>
          <a:p>
            <a:pPr algn="ctr">
              <a:buNone/>
            </a:pPr>
            <a:r>
              <a:rPr lang="en-US" sz="3900" dirty="0" smtClean="0">
                <a:latin typeface="Freestyle Script" pitchFamily="66" charset="0"/>
              </a:rPr>
              <a:t>What are little boys made of?</a:t>
            </a:r>
          </a:p>
          <a:p>
            <a:pPr algn="ctr">
              <a:buNone/>
            </a:pPr>
            <a:r>
              <a:rPr lang="en-US" sz="3900" dirty="0" smtClean="0">
                <a:latin typeface="Freestyle Script" pitchFamily="66" charset="0"/>
              </a:rPr>
              <a:t>What are little boys made of?</a:t>
            </a:r>
          </a:p>
          <a:p>
            <a:pPr lvl="1" algn="ctr">
              <a:buNone/>
            </a:pPr>
            <a:r>
              <a:rPr lang="en-US" sz="3900" dirty="0" smtClean="0">
                <a:latin typeface="Freestyle Script" pitchFamily="66" charset="0"/>
              </a:rPr>
              <a:t>Frogs and snails,</a:t>
            </a:r>
          </a:p>
          <a:p>
            <a:pPr lvl="1" algn="ctr">
              <a:buNone/>
            </a:pPr>
            <a:r>
              <a:rPr lang="en-US" sz="3900" dirty="0" smtClean="0">
                <a:latin typeface="Freestyle Script" pitchFamily="66" charset="0"/>
              </a:rPr>
              <a:t>And puppy tails,</a:t>
            </a:r>
          </a:p>
          <a:p>
            <a:pPr lvl="1" algn="ctr">
              <a:buNone/>
            </a:pPr>
            <a:r>
              <a:rPr lang="en-US" sz="3900" dirty="0" smtClean="0">
                <a:latin typeface="Freestyle Script" pitchFamily="66" charset="0"/>
              </a:rPr>
              <a:t>That’s what little boys are made of.</a:t>
            </a:r>
          </a:p>
          <a:p>
            <a:pPr lvl="1" algn="ctr">
              <a:buNone/>
            </a:pPr>
            <a:r>
              <a:rPr lang="en-US" sz="3900" dirty="0" smtClean="0">
                <a:latin typeface="Freestyle Script" pitchFamily="66" charset="0"/>
              </a:rPr>
              <a:t>What are little girls made of?</a:t>
            </a:r>
          </a:p>
          <a:p>
            <a:pPr lvl="1" algn="ctr">
              <a:buNone/>
            </a:pPr>
            <a:r>
              <a:rPr lang="en-US" sz="3900" dirty="0" smtClean="0">
                <a:latin typeface="Freestyle Script" pitchFamily="66" charset="0"/>
              </a:rPr>
              <a:t>What are little girls made of?</a:t>
            </a:r>
          </a:p>
          <a:p>
            <a:pPr lvl="1" algn="ctr">
              <a:buNone/>
            </a:pPr>
            <a:r>
              <a:rPr lang="en-US" sz="3900" dirty="0" smtClean="0">
                <a:latin typeface="Freestyle Script" pitchFamily="66" charset="0"/>
              </a:rPr>
              <a:t>Sugar and spice,</a:t>
            </a:r>
          </a:p>
          <a:p>
            <a:pPr lvl="1" algn="ctr">
              <a:buNone/>
            </a:pPr>
            <a:r>
              <a:rPr lang="en-US" sz="3900" dirty="0" smtClean="0">
                <a:latin typeface="Freestyle Script" pitchFamily="66" charset="0"/>
              </a:rPr>
              <a:t>And all that is nice,</a:t>
            </a:r>
          </a:p>
          <a:p>
            <a:pPr lvl="1" algn="ctr">
              <a:buNone/>
            </a:pPr>
            <a:r>
              <a:rPr lang="en-US" sz="3900" dirty="0" smtClean="0">
                <a:latin typeface="Freestyle Script" pitchFamily="66" charset="0"/>
              </a:rPr>
              <a:t>That’s what little girls are made of.</a:t>
            </a:r>
          </a:p>
          <a:p>
            <a:pPr lvl="1">
              <a:buNone/>
            </a:pPr>
            <a:endParaRPr lang="en-US" dirty="0"/>
          </a:p>
        </p:txBody>
      </p:sp>
      <p:pic>
        <p:nvPicPr>
          <p:cNvPr id="17410" name="Picture 2" descr="http://www.best-of-web.com/_images_300/Cartoon_Little_Boy_Splashing_in_a_Puddle_110307-133060-355042.jpg"/>
          <p:cNvPicPr>
            <a:picLocks noChangeAspect="1" noChangeArrowheads="1"/>
          </p:cNvPicPr>
          <p:nvPr/>
        </p:nvPicPr>
        <p:blipFill>
          <a:blip r:embed="rId3" cstate="print"/>
          <a:srcRect/>
          <a:stretch>
            <a:fillRect/>
          </a:stretch>
        </p:blipFill>
        <p:spPr bwMode="auto">
          <a:xfrm>
            <a:off x="0" y="3048000"/>
            <a:ext cx="2652696"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reestyle Script" pitchFamily="66" charset="0"/>
              </a:rPr>
              <a:t>Gender Norms</a:t>
            </a:r>
            <a:endParaRPr lang="en-US" sz="6000" dirty="0">
              <a:latin typeface="Freestyle Script" pitchFamily="66" charset="0"/>
            </a:endParaRPr>
          </a:p>
        </p:txBody>
      </p:sp>
      <p:sp>
        <p:nvSpPr>
          <p:cNvPr id="3" name="Content Placeholder 2"/>
          <p:cNvSpPr>
            <a:spLocks noGrp="1"/>
          </p:cNvSpPr>
          <p:nvPr>
            <p:ph idx="1"/>
          </p:nvPr>
        </p:nvSpPr>
        <p:spPr>
          <a:xfrm>
            <a:off x="0" y="1295400"/>
            <a:ext cx="9144000" cy="5562600"/>
          </a:xfrm>
        </p:spPr>
        <p:txBody>
          <a:bodyPr>
            <a:normAutofit/>
          </a:bodyPr>
          <a:lstStyle/>
          <a:p>
            <a:pPr>
              <a:buNone/>
            </a:pPr>
            <a:r>
              <a:rPr lang="en-US" b="1" dirty="0"/>
              <a:t>G</a:t>
            </a:r>
            <a:r>
              <a:rPr lang="en-US" b="1" dirty="0" smtClean="0"/>
              <a:t>ender</a:t>
            </a:r>
            <a:r>
              <a:rPr lang="en-US" b="1" dirty="0"/>
              <a:t> </a:t>
            </a:r>
            <a:r>
              <a:rPr lang="en-US" b="1" dirty="0" smtClean="0"/>
              <a:t>Norm: </a:t>
            </a:r>
            <a:r>
              <a:rPr lang="en-US" dirty="0" smtClean="0"/>
              <a:t>What</a:t>
            </a:r>
            <a:r>
              <a:rPr lang="en-US" b="1" dirty="0" smtClean="0"/>
              <a:t> OUR </a:t>
            </a:r>
            <a:r>
              <a:rPr lang="en-US" dirty="0" smtClean="0"/>
              <a:t>society tells us we </a:t>
            </a:r>
            <a:r>
              <a:rPr lang="en-US" b="1" dirty="0" smtClean="0"/>
              <a:t>SHOULD</a:t>
            </a:r>
            <a:r>
              <a:rPr lang="en-US" dirty="0" smtClean="0"/>
              <a:t> look and act like…</a:t>
            </a:r>
          </a:p>
          <a:p>
            <a:pPr lvl="1"/>
            <a:r>
              <a:rPr lang="en-US" dirty="0" smtClean="0"/>
              <a:t>the overt expression of attitudes that indicate to others the degree of your “maleness” or “femaleness”…</a:t>
            </a:r>
          </a:p>
          <a:p>
            <a:pPr algn="ctr">
              <a:buNone/>
            </a:pPr>
            <a:endParaRPr lang="en-US" b="1" dirty="0" smtClean="0"/>
          </a:p>
          <a:p>
            <a:pPr algn="ctr">
              <a:buNone/>
            </a:pPr>
            <a:endParaRPr lang="en-US" b="1" dirty="0"/>
          </a:p>
          <a:p>
            <a:pPr algn="ctr">
              <a:buNone/>
            </a:pPr>
            <a:endParaRPr lang="en-US" b="1" dirty="0" smtClean="0"/>
          </a:p>
          <a:p>
            <a:pPr algn="ctr">
              <a:buNone/>
            </a:pPr>
            <a:endParaRPr lang="en-US" b="1" dirty="0"/>
          </a:p>
          <a:p>
            <a:pPr algn="ctr">
              <a:buNone/>
            </a:pPr>
            <a:endParaRPr lang="en-US" b="1" dirty="0" smtClean="0"/>
          </a:p>
        </p:txBody>
      </p:sp>
      <p:sp>
        <p:nvSpPr>
          <p:cNvPr id="18436" name="AutoShape 4" descr="Cartoon Man In Suit Clip Ar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38" name="Picture 6" descr="Cartoon Man In Suit Clip Art"/>
          <p:cNvPicPr>
            <a:picLocks noChangeAspect="1" noChangeArrowheads="1"/>
          </p:cNvPicPr>
          <p:nvPr/>
        </p:nvPicPr>
        <p:blipFill>
          <a:blip r:embed="rId2" cstate="print"/>
          <a:srcRect/>
          <a:stretch>
            <a:fillRect/>
          </a:stretch>
        </p:blipFill>
        <p:spPr bwMode="auto">
          <a:xfrm>
            <a:off x="4800600" y="3886200"/>
            <a:ext cx="893088" cy="2543176"/>
          </a:xfrm>
          <a:prstGeom prst="rect">
            <a:avLst/>
          </a:prstGeom>
          <a:noFill/>
        </p:spPr>
      </p:pic>
      <p:pic>
        <p:nvPicPr>
          <p:cNvPr id="18440" name="Picture 8" descr="http://images.clipartof.com/thumbnails/1050649-Royalty-Free-RF-Clip-Art-Illustration-Of-A-Young-Blond-Woman-In-A-Pink-Dress.jpg"/>
          <p:cNvPicPr>
            <a:picLocks noChangeAspect="1" noChangeArrowheads="1"/>
          </p:cNvPicPr>
          <p:nvPr/>
        </p:nvPicPr>
        <p:blipFill>
          <a:blip r:embed="rId3" cstate="print"/>
          <a:srcRect r="17391"/>
          <a:stretch>
            <a:fillRect/>
          </a:stretch>
        </p:blipFill>
        <p:spPr bwMode="auto">
          <a:xfrm>
            <a:off x="2743200" y="3962400"/>
            <a:ext cx="1447800" cy="2628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Freestyle Script" pitchFamily="66" charset="0"/>
              </a:rPr>
              <a:t>Transgender</a:t>
            </a:r>
            <a:endParaRPr lang="en-US" sz="6600" dirty="0">
              <a:latin typeface="Freestyle Script" pitchFamily="66" charset="0"/>
            </a:endParaRPr>
          </a:p>
        </p:txBody>
      </p:sp>
      <p:sp>
        <p:nvSpPr>
          <p:cNvPr id="3" name="Content Placeholder 2"/>
          <p:cNvSpPr>
            <a:spLocks noGrp="1"/>
          </p:cNvSpPr>
          <p:nvPr>
            <p:ph idx="1"/>
          </p:nvPr>
        </p:nvSpPr>
        <p:spPr/>
        <p:txBody>
          <a:bodyPr>
            <a:normAutofit fontScale="85000" lnSpcReduction="10000"/>
          </a:bodyPr>
          <a:lstStyle/>
          <a:p>
            <a:pPr>
              <a:buNone/>
            </a:pPr>
            <a:r>
              <a:rPr lang="en-US" dirty="0" smtClean="0"/>
              <a:t>The precise definition for transgender remains in flux, but includes:</a:t>
            </a:r>
          </a:p>
          <a:p>
            <a:r>
              <a:rPr lang="en-US" dirty="0" smtClean="0"/>
              <a:t>"Of, relating to, or designating a person whose identity does not conform </a:t>
            </a:r>
            <a:r>
              <a:rPr lang="en-US" dirty="0" smtClean="0"/>
              <a:t>to </a:t>
            </a:r>
            <a:r>
              <a:rPr lang="en-US" dirty="0" smtClean="0"/>
              <a:t>conventional notions of male or female gender roles, but combines or moves between these</a:t>
            </a:r>
            <a:r>
              <a:rPr lang="en-US" dirty="0" smtClean="0"/>
              <a:t>."</a:t>
            </a:r>
            <a:endParaRPr lang="en-US" dirty="0" smtClean="0"/>
          </a:p>
          <a:p>
            <a:r>
              <a:rPr lang="en-US" dirty="0" smtClean="0"/>
              <a:t>"People who were assigned a sex, usually at birth and based on their genitals, but who feel that this is a false or incomplete description of themselves</a:t>
            </a:r>
            <a:r>
              <a:rPr lang="en-US" dirty="0" smtClean="0"/>
              <a:t>."</a:t>
            </a:r>
            <a:endParaRPr lang="en-US" dirty="0" smtClean="0"/>
          </a:p>
          <a:p>
            <a:r>
              <a:rPr lang="en-US" dirty="0" smtClean="0"/>
              <a:t>"Non-identification with, or non-presentation as, the sex (and assumed gender) one was assigned at birth</a:t>
            </a:r>
            <a:r>
              <a:rPr lang="en-US" dirty="0" smtClean="0"/>
              <a:t>."</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reestyle Script" pitchFamily="66" charset="0"/>
              </a:rPr>
              <a:t>Gender Norm Violation Examples</a:t>
            </a:r>
            <a:endParaRPr lang="en-US" sz="6000" dirty="0">
              <a:latin typeface="Freestyle Script" pitchFamily="66" charset="0"/>
            </a:endParaRPr>
          </a:p>
        </p:txBody>
      </p:sp>
      <p:sp>
        <p:nvSpPr>
          <p:cNvPr id="3" name="Content Placeholder 2"/>
          <p:cNvSpPr>
            <a:spLocks noGrp="1"/>
          </p:cNvSpPr>
          <p:nvPr>
            <p:ph idx="1"/>
          </p:nvPr>
        </p:nvSpPr>
        <p:spPr>
          <a:xfrm>
            <a:off x="457200" y="1600200"/>
            <a:ext cx="8229600" cy="4953000"/>
          </a:xfrm>
        </p:spPr>
        <p:txBody>
          <a:bodyPr>
            <a:normAutofit fontScale="47500" lnSpcReduction="20000"/>
          </a:bodyPr>
          <a:lstStyle/>
          <a:p>
            <a:pPr>
              <a:buNone/>
            </a:pPr>
            <a:r>
              <a:rPr lang="en-US" sz="3800" b="1" dirty="0"/>
              <a:t>Norm: </a:t>
            </a:r>
            <a:r>
              <a:rPr lang="en-US" sz="3800" dirty="0" smtClean="0"/>
              <a:t>men </a:t>
            </a:r>
            <a:r>
              <a:rPr lang="en-US" sz="3800" dirty="0"/>
              <a:t>pay for </a:t>
            </a:r>
            <a:r>
              <a:rPr lang="en-US" sz="3800" dirty="0" smtClean="0"/>
              <a:t>dinner/date</a:t>
            </a:r>
          </a:p>
          <a:p>
            <a:pPr>
              <a:buNone/>
            </a:pPr>
            <a:r>
              <a:rPr lang="en-US" sz="3800" b="1" dirty="0" smtClean="0">
                <a:solidFill>
                  <a:srgbClr val="FF0000"/>
                </a:solidFill>
              </a:rPr>
              <a:t>Violation</a:t>
            </a:r>
            <a:r>
              <a:rPr lang="en-US" sz="3800" b="1" dirty="0">
                <a:solidFill>
                  <a:srgbClr val="FF0000"/>
                </a:solidFill>
              </a:rPr>
              <a:t>: </a:t>
            </a:r>
            <a:r>
              <a:rPr lang="en-US" sz="3800" dirty="0"/>
              <a:t>woman pays for </a:t>
            </a:r>
            <a:r>
              <a:rPr lang="en-US" sz="3800" dirty="0" smtClean="0"/>
              <a:t>dinner/date</a:t>
            </a:r>
          </a:p>
          <a:p>
            <a:pPr>
              <a:buNone/>
            </a:pPr>
            <a:endParaRPr lang="en-US" sz="3800" dirty="0"/>
          </a:p>
          <a:p>
            <a:pPr>
              <a:buNone/>
            </a:pPr>
            <a:r>
              <a:rPr lang="en-US" sz="3800" b="1" dirty="0"/>
              <a:t>Norm: </a:t>
            </a:r>
            <a:r>
              <a:rPr lang="en-US" sz="3800" dirty="0"/>
              <a:t>men open car </a:t>
            </a:r>
            <a:r>
              <a:rPr lang="en-US" sz="3800" dirty="0" smtClean="0"/>
              <a:t>door</a:t>
            </a:r>
            <a:endParaRPr lang="en-US" sz="3800" dirty="0"/>
          </a:p>
          <a:p>
            <a:pPr>
              <a:buNone/>
            </a:pPr>
            <a:r>
              <a:rPr lang="en-US" sz="3800" b="1" dirty="0" smtClean="0">
                <a:solidFill>
                  <a:srgbClr val="FF0000"/>
                </a:solidFill>
              </a:rPr>
              <a:t>Violation</a:t>
            </a:r>
            <a:r>
              <a:rPr lang="en-US" sz="3800" b="1" dirty="0">
                <a:solidFill>
                  <a:srgbClr val="FF0000"/>
                </a:solidFill>
              </a:rPr>
              <a:t>: </a:t>
            </a:r>
            <a:r>
              <a:rPr lang="en-US" sz="3800" dirty="0" smtClean="0"/>
              <a:t>woman opens door </a:t>
            </a:r>
            <a:r>
              <a:rPr lang="en-US" sz="3800" dirty="0"/>
              <a:t>for </a:t>
            </a:r>
            <a:r>
              <a:rPr lang="en-US" sz="3800" dirty="0" smtClean="0"/>
              <a:t>man</a:t>
            </a:r>
          </a:p>
          <a:p>
            <a:pPr>
              <a:buNone/>
            </a:pPr>
            <a:endParaRPr lang="en-US" sz="3800" dirty="0"/>
          </a:p>
          <a:p>
            <a:pPr>
              <a:buNone/>
            </a:pPr>
            <a:r>
              <a:rPr lang="en-US" sz="3800" b="1" dirty="0" smtClean="0"/>
              <a:t>Norm: </a:t>
            </a:r>
            <a:r>
              <a:rPr lang="en-US" sz="3800" dirty="0" smtClean="0"/>
              <a:t>men smoke cigars</a:t>
            </a:r>
          </a:p>
          <a:p>
            <a:pPr>
              <a:buNone/>
            </a:pPr>
            <a:r>
              <a:rPr lang="en-US" sz="3800" b="1" dirty="0" smtClean="0">
                <a:solidFill>
                  <a:srgbClr val="FF0000"/>
                </a:solidFill>
              </a:rPr>
              <a:t>Violation: </a:t>
            </a:r>
            <a:r>
              <a:rPr lang="en-US" sz="3800" dirty="0" smtClean="0"/>
              <a:t>woman smokes cigar</a:t>
            </a:r>
          </a:p>
          <a:p>
            <a:pPr>
              <a:buNone/>
            </a:pPr>
            <a:endParaRPr lang="en-US" sz="3800" dirty="0"/>
          </a:p>
          <a:p>
            <a:pPr>
              <a:buNone/>
            </a:pPr>
            <a:r>
              <a:rPr lang="en-US" sz="3800" b="1" dirty="0" smtClean="0"/>
              <a:t>Norm: </a:t>
            </a:r>
            <a:r>
              <a:rPr lang="en-US" sz="3800" dirty="0" smtClean="0"/>
              <a:t>women wear make up</a:t>
            </a:r>
          </a:p>
          <a:p>
            <a:pPr>
              <a:buNone/>
            </a:pPr>
            <a:r>
              <a:rPr lang="en-US" sz="3800" b="1" dirty="0" smtClean="0">
                <a:solidFill>
                  <a:srgbClr val="FF0000"/>
                </a:solidFill>
              </a:rPr>
              <a:t>Violation: </a:t>
            </a:r>
            <a:r>
              <a:rPr lang="en-US" sz="3800" dirty="0" smtClean="0"/>
              <a:t>man wears make up</a:t>
            </a:r>
          </a:p>
          <a:p>
            <a:pPr>
              <a:buNone/>
            </a:pPr>
            <a:endParaRPr lang="en-US" sz="3800" dirty="0"/>
          </a:p>
          <a:p>
            <a:pPr>
              <a:buNone/>
            </a:pPr>
            <a:r>
              <a:rPr lang="en-US" sz="3800" b="1" dirty="0" smtClean="0"/>
              <a:t>Norm: </a:t>
            </a:r>
            <a:r>
              <a:rPr lang="en-US" sz="3800" dirty="0" smtClean="0"/>
              <a:t>women make dinner</a:t>
            </a:r>
          </a:p>
          <a:p>
            <a:pPr>
              <a:buNone/>
            </a:pPr>
            <a:r>
              <a:rPr lang="en-US" sz="3800" b="1" dirty="0" smtClean="0">
                <a:solidFill>
                  <a:srgbClr val="FF0000"/>
                </a:solidFill>
              </a:rPr>
              <a:t>Violation: </a:t>
            </a:r>
            <a:r>
              <a:rPr lang="en-US" sz="3800" dirty="0" smtClean="0"/>
              <a:t>man makes dinner</a:t>
            </a:r>
          </a:p>
          <a:p>
            <a:pPr>
              <a:buNone/>
            </a:pPr>
            <a:endParaRPr lang="en-US" sz="3800" dirty="0"/>
          </a:p>
          <a:p>
            <a:pPr>
              <a:buNone/>
            </a:pPr>
            <a:r>
              <a:rPr lang="en-US" sz="3800" b="1" dirty="0" smtClean="0"/>
              <a:t>Norm: </a:t>
            </a:r>
            <a:r>
              <a:rPr lang="en-US" sz="3800" dirty="0" smtClean="0"/>
              <a:t>women stay home and raise children</a:t>
            </a:r>
          </a:p>
          <a:p>
            <a:pPr>
              <a:buNone/>
            </a:pPr>
            <a:r>
              <a:rPr lang="en-US" sz="3800" b="1" dirty="0" smtClean="0">
                <a:solidFill>
                  <a:srgbClr val="FF0000"/>
                </a:solidFill>
              </a:rPr>
              <a:t>Violation:  </a:t>
            </a:r>
            <a:r>
              <a:rPr lang="en-US" sz="3800" dirty="0" smtClean="0"/>
              <a:t>man stays home and raises children</a:t>
            </a:r>
          </a:p>
          <a:p>
            <a:pPr>
              <a:buNone/>
            </a:pPr>
            <a:endParaRPr lang="en-US" dirty="0"/>
          </a:p>
          <a:p>
            <a:pPr>
              <a:buNone/>
            </a:pPr>
            <a:endParaRPr lang="en-US" dirty="0" smtClean="0"/>
          </a:p>
        </p:txBody>
      </p:sp>
      <p:sp>
        <p:nvSpPr>
          <p:cNvPr id="4" name="TextBox 3"/>
          <p:cNvSpPr txBox="1"/>
          <p:nvPr/>
        </p:nvSpPr>
        <p:spPr>
          <a:xfrm>
            <a:off x="5486400" y="2514600"/>
            <a:ext cx="3657600" cy="3508653"/>
          </a:xfrm>
          <a:prstGeom prst="rect">
            <a:avLst/>
          </a:prstGeom>
          <a:noFill/>
        </p:spPr>
        <p:txBody>
          <a:bodyPr wrap="square" rtlCol="0">
            <a:spAutoFit/>
          </a:bodyPr>
          <a:lstStyle/>
          <a:p>
            <a:r>
              <a:rPr lang="en-US" sz="2400" dirty="0" smtClean="0"/>
              <a:t>Others you can think of?</a:t>
            </a:r>
          </a:p>
          <a:p>
            <a:endParaRPr lang="en-US" sz="2400" dirty="0"/>
          </a:p>
          <a:p>
            <a:r>
              <a:rPr lang="en-US" sz="2400" dirty="0" smtClean="0"/>
              <a:t>Can gender norms change?</a:t>
            </a:r>
          </a:p>
          <a:p>
            <a:r>
              <a:rPr lang="en-US" sz="2400" dirty="0"/>
              <a:t>	</a:t>
            </a:r>
            <a:r>
              <a:rPr lang="en-US" sz="2400" dirty="0" smtClean="0"/>
              <a:t>Example?</a:t>
            </a:r>
          </a:p>
          <a:p>
            <a:endParaRPr lang="en-US" sz="2400" dirty="0" smtClean="0"/>
          </a:p>
          <a:p>
            <a:r>
              <a:rPr lang="en-US" sz="2400" dirty="0" smtClean="0"/>
              <a:t>What is the problem with gender norms?</a:t>
            </a:r>
          </a:p>
          <a:p>
            <a:endParaRPr lang="en-US" dirty="0"/>
          </a:p>
          <a:p>
            <a:endParaRPr lang="en-US" dirty="0" smtClean="0"/>
          </a:p>
          <a:p>
            <a:endParaRPr lang="en-US" dirty="0"/>
          </a:p>
        </p:txBody>
      </p:sp>
      <p:sp>
        <p:nvSpPr>
          <p:cNvPr id="5" name="Right Arrow 4"/>
          <p:cNvSpPr/>
          <p:nvPr/>
        </p:nvSpPr>
        <p:spPr>
          <a:xfrm>
            <a:off x="3962400" y="3429000"/>
            <a:ext cx="13716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
                                            <p:txEl>
                                              <p:pRg st="0" end="0"/>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
                                            <p:txEl>
                                              <p:pRg st="2" end="2"/>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
                                            <p:txEl>
                                              <p:pRg st="3" end="3"/>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Gender Stereotypes</a:t>
            </a:r>
            <a:endParaRPr lang="en-US" dirty="0"/>
          </a:p>
        </p:txBody>
      </p:sp>
      <p:sp>
        <p:nvSpPr>
          <p:cNvPr id="3" name="Content Placeholder 2"/>
          <p:cNvSpPr>
            <a:spLocks noGrp="1"/>
          </p:cNvSpPr>
          <p:nvPr>
            <p:ph idx="1"/>
          </p:nvPr>
        </p:nvSpPr>
        <p:spPr/>
        <p:txBody>
          <a:bodyPr/>
          <a:lstStyle/>
          <a:p>
            <a:endParaRPr lang="en-US" dirty="0"/>
          </a:p>
        </p:txBody>
      </p:sp>
      <p:pic>
        <p:nvPicPr>
          <p:cNvPr id="20482" name="Picture 2" descr="http://t3.gstatic.com/images?q=tbn:ANd9GcQnJxDHcvRg1bFE-DNMwLss__AQLHLrr7tlqoYPSr1AUq4tQCNE18miiC1y"/>
          <p:cNvPicPr>
            <a:picLocks noChangeAspect="1" noChangeArrowheads="1"/>
          </p:cNvPicPr>
          <p:nvPr/>
        </p:nvPicPr>
        <p:blipFill>
          <a:blip r:embed="rId2" cstate="print"/>
          <a:srcRect/>
          <a:stretch>
            <a:fillRect/>
          </a:stretch>
        </p:blipFill>
        <p:spPr bwMode="auto">
          <a:xfrm>
            <a:off x="0" y="1066800"/>
            <a:ext cx="3431689" cy="4419600"/>
          </a:xfrm>
          <a:prstGeom prst="rect">
            <a:avLst/>
          </a:prstGeom>
          <a:noFill/>
        </p:spPr>
      </p:pic>
      <p:pic>
        <p:nvPicPr>
          <p:cNvPr id="20484" name="Picture 4" descr="http://t2.gstatic.com/images?q=tbn:ANd9GcRCyKsJG0lG1QKgPTxbKaG-jFLEl1BXUQRCRuHVGQKOYNGCextukSwmGoW-Jg"/>
          <p:cNvPicPr>
            <a:picLocks noChangeAspect="1" noChangeArrowheads="1"/>
          </p:cNvPicPr>
          <p:nvPr/>
        </p:nvPicPr>
        <p:blipFill>
          <a:blip r:embed="rId3" cstate="print"/>
          <a:srcRect/>
          <a:stretch>
            <a:fillRect/>
          </a:stretch>
        </p:blipFill>
        <p:spPr bwMode="auto">
          <a:xfrm>
            <a:off x="3429000" y="2362200"/>
            <a:ext cx="3761790" cy="4495800"/>
          </a:xfrm>
          <a:prstGeom prst="rect">
            <a:avLst/>
          </a:prstGeom>
          <a:noFill/>
        </p:spPr>
      </p:pic>
      <p:pic>
        <p:nvPicPr>
          <p:cNvPr id="20486" name="Picture 6" descr="http://ewpopwatch.files.wordpress.com/2011/10/comedy-ew-cover-1179_300.jpg"/>
          <p:cNvPicPr>
            <a:picLocks noChangeAspect="1" noChangeArrowheads="1"/>
          </p:cNvPicPr>
          <p:nvPr/>
        </p:nvPicPr>
        <p:blipFill>
          <a:blip r:embed="rId4" cstate="print"/>
          <a:srcRect/>
          <a:stretch>
            <a:fillRect/>
          </a:stretch>
        </p:blipFill>
        <p:spPr bwMode="auto">
          <a:xfrm>
            <a:off x="6286500" y="990600"/>
            <a:ext cx="2857500" cy="3810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3536</TotalTime>
  <Words>935</Words>
  <Application>Microsoft Office PowerPoint</Application>
  <PresentationFormat>On-screen Show (4:3)</PresentationFormat>
  <Paragraphs>116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Gender</vt:lpstr>
      <vt:lpstr>Complete this sentence…</vt:lpstr>
      <vt:lpstr>What is Gender?</vt:lpstr>
      <vt:lpstr>How do we learn our roles?</vt:lpstr>
      <vt:lpstr>Ever heard this little ditty?</vt:lpstr>
      <vt:lpstr>Gender Norms</vt:lpstr>
      <vt:lpstr>Transgender</vt:lpstr>
      <vt:lpstr>Gender Norm Violation Examples</vt:lpstr>
      <vt:lpstr>Gender Stereotypes</vt:lpstr>
      <vt:lpstr>Gender Stereotypes</vt:lpstr>
      <vt:lpstr>Problems for American Kids?</vt:lpstr>
      <vt:lpstr>Slide 12</vt:lpstr>
      <vt:lpstr>What is Morality?</vt:lpstr>
      <vt:lpstr>Morality</vt:lpstr>
      <vt:lpstr>Why do we need it?</vt:lpstr>
      <vt:lpstr>Let’s Reflect on our own Morals…</vt:lpstr>
      <vt:lpstr>Let’s Reflect on our own Morals…</vt:lpstr>
      <vt:lpstr>Slide 18</vt:lpstr>
      <vt:lpstr>Slide 19</vt:lpstr>
      <vt:lpstr>Slide 20</vt:lpstr>
      <vt:lpstr>Slide 21</vt:lpstr>
      <vt:lpstr>Slide 22</vt:lpstr>
    </vt:vector>
  </TitlesOfParts>
  <Company>SASD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dc:title>
  <dc:creator>kbernard</dc:creator>
  <cp:lastModifiedBy>John Hampton</cp:lastModifiedBy>
  <cp:revision>20</cp:revision>
  <dcterms:created xsi:type="dcterms:W3CDTF">2012-05-09T12:33:14Z</dcterms:created>
  <dcterms:modified xsi:type="dcterms:W3CDTF">2012-05-22T16:07:38Z</dcterms:modified>
</cp:coreProperties>
</file>